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58" r:id="rId4"/>
    <p:sldId id="1157" r:id="rId5"/>
    <p:sldId id="1159" r:id="rId6"/>
    <p:sldId id="1143" r:id="rId7"/>
    <p:sldId id="1161" r:id="rId8"/>
    <p:sldId id="1162" r:id="rId9"/>
    <p:sldId id="1155" r:id="rId10"/>
    <p:sldId id="1163" r:id="rId11"/>
    <p:sldId id="1164" r:id="rId12"/>
    <p:sldId id="1165" r:id="rId13"/>
    <p:sldId id="1167" r:id="rId14"/>
    <p:sldId id="1168" r:id="rId15"/>
    <p:sldId id="1156" r:id="rId16"/>
    <p:sldId id="1169" r:id="rId17"/>
    <p:sldId id="1170" r:id="rId18"/>
    <p:sldId id="1171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1370" y="437146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75774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顶峰；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climber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爬山者；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village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乡村。根据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kept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climbing,leaving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clouds behind...”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Bobby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却可以通过云层看到山顶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前面的山顶在激励着他前进。故选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45929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 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freedom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744" y="436283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decision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freedom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friendship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finally arriving at the top”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此处指他成功地登顶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此刻他的感觉应是成功的感觉。故选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39202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     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3866" y="4349312"/>
            <a:ext cx="4074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79715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strong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popular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wonderful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极好的。结合语境可知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此处是说此处的景色是极好的。故选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5970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           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1118" y="436510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79715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secret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he looked more closely at the sunglasses”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此处表示的是他发现了（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眼镜里的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）秘密。故选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99346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             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1118" y="435843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86916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虽然。分析语境可知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,“Peeper had engraved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snow-covered mountaintop on the sunglasses”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“Bobby could see it when he was looking upwards”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之间是顺承关系。故选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197799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only difficulty in reaching the top had been losing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couldn’t see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thankful that Peeper had used that little trick to help him see that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never impossible, and that it was still there, where it had always been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9450" algn="l"/>
                <a:tab pos="5580063" algn="l"/>
                <a:tab pos="6283325" algn="l"/>
                <a:tab pos="6365875" algn="l"/>
                <a:tab pos="8874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378" y="30508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suggest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realize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only difficulty to reaching the top had been losing... when he couldn’t see the mountaintop”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此处指是他意识到了他以前登顶失败的原因。故选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only difficulty in reaching the top had been losing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couldn’t see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thankful that Peeper had used that little trick to help him see that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never impossible, and that it was still there, where it had always been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9450" algn="l"/>
                <a:tab pos="5580063" algn="l"/>
                <a:tab pos="6283325" algn="l"/>
                <a:tab pos="6365875" algn="l"/>
                <a:tab pos="8874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8872" y="30479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lose heart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灰心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Bobby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意识到到达山顶唯一的困难就是当他看不到山顶时灰心了。故选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265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only difficulty in reaching the top had been losing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couldn’t see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thankful that Peeper had used that little trick to help him see that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never impossible, and that it was still there, where it had always been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9450" algn="l"/>
                <a:tab pos="5580063" algn="l"/>
                <a:tab pos="6283325" algn="l"/>
                <a:tab pos="6365875" algn="l"/>
                <a:tab pos="8874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603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故事。根据上文的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finally arriving at the top”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此处表示的是他很感激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用这个小计谋帮助他发现他的目标不是不可能实现的。故选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37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14" y="1124744"/>
            <a:ext cx="11438987" cy="48705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8705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为典型的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困境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工具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顿悟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成长故事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解题需紧扣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目标可视化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这一核心隐喻。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因果逻辑链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上文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次尝试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转折需填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从未到达过山顶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朋友知晓失败经历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自然选择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而非命令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情感发展线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挫败感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次失败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Unfortunately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乌云象征新困境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希望感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戴眼镜见山顶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目标可视化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顿悟感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</a:rPr>
              <a:t>realized</a:t>
            </a:r>
            <a:r>
              <a:rPr lang="en-US" altLang="zh-CN" sz="2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明白成功关键第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sz="2300" b="1" dirty="0">
                <a:latin typeface="Times New Roman" panose="02020603050405020304" pitchFamily="18" charset="0"/>
                <a:ea typeface="宋体" panose="02010600030101010101" pitchFamily="2" charset="-122"/>
              </a:rPr>
              <a:t>heart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信心</a:t>
            </a:r>
            <a:r>
              <a:rPr lang="zh-CN" altLang="zh-CN" sz="23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300" dirty="0"/>
          </a:p>
        </p:txBody>
      </p:sp>
      <p:pic>
        <p:nvPicPr>
          <p:cNvPr id="3" name="思路引导.eps" descr="id:21474892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292740"/>
            <a:ext cx="1257300" cy="34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Bobby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在多次爬雪山登顶失败后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他的朋友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Peeper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使用一个小计谋帮助他成功登顶的故事。故事告诉我们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只要有梦想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没什么是不可能的。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18" y="993014"/>
            <a:ext cx="10581177" cy="11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thirty times Bobby had tried to climb the snowy mountain, but he had never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old Peeper, who knew a lot about his failures,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to try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 Bobby a pair of sunglasses and said, “If it starts clouding over, put on the glasses, or if your feet start hurting, put them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They’ll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Bobby received the gift without much thought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5492" y="3598894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jump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“who knew a lot about his failures”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此处是说但他从未到达过山顶。故选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716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thirty times Bobby had tried to climb the snowy mountain, but he had never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old Peeper, who knew a lot about his failures,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to try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 Bobby a pair of sunglasses and said, “If it starts clouding over, put on the glasses, or if your feet start hurting, put them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They’ll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Bobby received the gift without much thought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gave Bobby a pair of sunglasses and said, ‘If it starts clouding over, put on the glasses, or if your feet start hurting, put them on too.The glasses are very...’”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Bobby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再试一次。故选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6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thirty times Bobby had tried to climb the snowy mountain, but he had never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old Peeper, who knew a lot about his failures,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to try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 Bobby a pair of sunglasses and said, “If it starts clouding over, put on the glasses, or if your feet start hurting, put them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glasses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They’ll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Bobby received the gift without much thought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558101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752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9998" y="41162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expensive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贵的。根据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“They’ll help you.”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此处是说这个眼镜很特别。故选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54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came when he was to have 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two hours after he started, he felt his feet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Peeper had said, and put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 was pretty bad,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sunglasses he could clearly see the snow-covered mountaintop, so he went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580063" algn="l"/>
                <a:tab pos="6750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43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training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训练。根据上文的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Bobby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再试一次和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“Bobby received the gift without much thought.”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此处是说他再一次尝试的那一天到了。故选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came when he was to have 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two hours after he started, he felt his feet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Peeper had said, and put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 was pretty bad,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sunglasses he could clearly see the snow-covered mountaintop, so he went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580063" algn="l"/>
                <a:tab pos="6750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0487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regret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put on the glasses”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此处是说他想起了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Peeper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91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came when he was to have another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two hours after he started, he felt his feet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Peeper had said, and put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 was pretty bad,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sunglasses he could clearly see the snow-covered mountaintop, so he went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580063" algn="l"/>
                <a:tab pos="6750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126" y="306033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under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关于。结合语境可知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此处表示通过这个眼镜他可以清楚地看见冰雪覆盖的山顶。故选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4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07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clouds were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gathering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Bobby could still see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kept climbing, leaving the clouds behind, forgetting his pain, and finally arriving at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certainly worth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extremely good, almost as great as that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 below was surrounded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 sea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believe that the clouds were as thick as that, so he looked more closely at the sunglasses, and discovered the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Peeper had engraved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镌刻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snow-covered mountaintop on the sunglasses,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could see it when he was looking upwards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4122738" algn="l"/>
                <a:tab pos="5580063" algn="l"/>
                <a:tab pos="675005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Unfortunately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614" y="440596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364356" y="4819799"/>
            <a:ext cx="11347474" cy="9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/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考查副词辨析。</a:t>
            </a:r>
            <a:r>
              <a:rPr lang="en-US" altLang="zh-CN" sz="2200" dirty="0"/>
              <a:t>happily</a:t>
            </a:r>
            <a:r>
              <a:rPr lang="zh-CN" altLang="zh-CN" sz="2200" dirty="0">
                <a:cs typeface="Times New Roman" panose="02020603050405020304" pitchFamily="18" charset="0"/>
              </a:rPr>
              <a:t>开心地；</a:t>
            </a:r>
            <a:r>
              <a:rPr lang="en-US" altLang="zh-CN" sz="2200" dirty="0"/>
              <a:t>hopefully</a:t>
            </a:r>
            <a:r>
              <a:rPr lang="zh-CN" altLang="zh-CN" sz="2200" dirty="0">
                <a:cs typeface="Times New Roman" panose="02020603050405020304" pitchFamily="18" charset="0"/>
              </a:rPr>
              <a:t>有希望地；</a:t>
            </a:r>
            <a:r>
              <a:rPr lang="en-US" altLang="zh-CN" sz="2200" dirty="0"/>
              <a:t>unfortunately</a:t>
            </a:r>
            <a:r>
              <a:rPr lang="zh-CN" altLang="zh-CN" sz="2200" dirty="0">
                <a:cs typeface="Times New Roman" panose="02020603050405020304" pitchFamily="18" charset="0"/>
              </a:rPr>
              <a:t>不幸运地；</a:t>
            </a:r>
            <a:r>
              <a:rPr lang="en-US" altLang="zh-CN" sz="2200" dirty="0"/>
              <a:t>luckily</a:t>
            </a:r>
            <a:r>
              <a:rPr lang="zh-CN" altLang="zh-CN" sz="2200" dirty="0">
                <a:cs typeface="Times New Roman" panose="02020603050405020304" pitchFamily="18" charset="0"/>
              </a:rPr>
              <a:t>幸运地。根据</a:t>
            </a:r>
            <a:r>
              <a:rPr lang="en-US" altLang="zh-CN" sz="2200" dirty="0"/>
              <a:t>“clouds were gathering”</a:t>
            </a:r>
            <a:r>
              <a:rPr lang="zh-CN" altLang="zh-CN" sz="2200" dirty="0">
                <a:cs typeface="Times New Roman" panose="02020603050405020304" pitchFamily="18" charset="0"/>
              </a:rPr>
              <a:t>及常识可知</a:t>
            </a:r>
            <a:r>
              <a:rPr lang="en-US" altLang="zh-CN" sz="2200" dirty="0"/>
              <a:t>,</a:t>
            </a:r>
            <a:r>
              <a:rPr lang="zh-CN" altLang="zh-CN" sz="2200" dirty="0">
                <a:cs typeface="Times New Roman" panose="02020603050405020304" pitchFamily="18" charset="0"/>
              </a:rPr>
              <a:t>此处应是说</a:t>
            </a:r>
            <a:r>
              <a:rPr lang="en-US" altLang="zh-CN" sz="2200" dirty="0"/>
              <a:t>“</a:t>
            </a:r>
            <a:r>
              <a:rPr lang="zh-CN" altLang="zh-CN" sz="2200" dirty="0">
                <a:cs typeface="Times New Roman" panose="02020603050405020304" pitchFamily="18" charset="0"/>
              </a:rPr>
              <a:t>不幸运地</a:t>
            </a:r>
            <a:r>
              <a:rPr lang="en-US" altLang="zh-CN" sz="2200" dirty="0"/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。故选</a:t>
            </a:r>
            <a:r>
              <a:rPr lang="en-US" altLang="zh-CN" sz="2200" dirty="0"/>
              <a:t>C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2637</Words>
  <Application>Microsoft Office PowerPoint</Application>
  <PresentationFormat>自定义</PresentationFormat>
  <Paragraphs>71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451</cp:revision>
  <dcterms:created xsi:type="dcterms:W3CDTF">2020-11-06T05:24:00Z</dcterms:created>
  <dcterms:modified xsi:type="dcterms:W3CDTF">2025-09-17T20:03:15Z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